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Proxima Nova"/>
      <p:regular r:id="rId22"/>
      <p:bold r:id="rId23"/>
      <p:italic r:id="rId24"/>
      <p:boldItalic r:id="rId25"/>
    </p:embeddedFont>
    <p:embeddedFont>
      <p:font typeface="Nunito"/>
      <p:regular r:id="rId26"/>
      <p:bold r:id="rId27"/>
      <p:italic r:id="rId28"/>
      <p:boldItalic r:id="rId29"/>
    </p:embeddedFont>
    <p:embeddedFont>
      <p:font typeface="Blinker"/>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9161B01-E309-4F07-A663-0A6A922A7AF6}">
  <a:tblStyle styleId="{99161B01-E309-4F07-A663-0A6A922A7AF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C36B1E54-51BA-4627-8BEA-D773D21F3AF0}"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ProximaNova-regular.fntdata"/><Relationship Id="rId21" Type="http://schemas.openxmlformats.org/officeDocument/2006/relationships/slide" Target="slides/slide15.xml"/><Relationship Id="rId24" Type="http://schemas.openxmlformats.org/officeDocument/2006/relationships/font" Target="fonts/ProximaNova-italic.fntdata"/><Relationship Id="rId23" Type="http://schemas.openxmlformats.org/officeDocument/2006/relationships/font" Target="fonts/ProximaNova-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Nunito-regular.fntdata"/><Relationship Id="rId25" Type="http://schemas.openxmlformats.org/officeDocument/2006/relationships/font" Target="fonts/ProximaNova-boldItalic.fntdata"/><Relationship Id="rId28" Type="http://schemas.openxmlformats.org/officeDocument/2006/relationships/font" Target="fonts/Nunito-italic.fntdata"/><Relationship Id="rId27" Type="http://schemas.openxmlformats.org/officeDocument/2006/relationships/font" Target="fonts/Nuni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Nuni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Blinker-bold.fntdata"/><Relationship Id="rId30" Type="http://schemas.openxmlformats.org/officeDocument/2006/relationships/font" Target="fonts/Blinker-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b6de3dfa46_0_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b6de3dfa46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b6de3dfa46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b6de3dfa46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b6de3dfa46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b6de3dfa46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b6de3dfa46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b6de3dfa46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b6de3dfa46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b6de3dfa46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b6de3dfa46_0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b6de3dfa46_0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b6de3dfa46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b6de3dfa46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b6de3dfa46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b6de3dfa46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b6de3dfa46_0_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b6de3dfa46_0_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b6de3dfa46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b6de3dfa46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b6de3dfa46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b6de3dfa46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e0e9f388b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e0e9f388b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b6de3dfa46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b6de3dfa46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b6de3dfa46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b6de3dfa46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hyperlink" Target="https://www.figma.com/file/3RvdD3SGSLnXhO63ZLB8bd/Microsoft-Teams-UI-Kit-(Community)?node-id=6150%3A146" TargetMode="External"/><Relationship Id="rId5"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drive.google.com/file/d/1dDHcBNqkAo7fWYBbOuZJJAksKsaBM-PU/view"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10.png"/><Relationship Id="rId5" Type="http://schemas.openxmlformats.org/officeDocument/2006/relationships/image" Target="../media/image3.png"/><Relationship Id="rId6" Type="http://schemas.openxmlformats.org/officeDocument/2006/relationships/hyperlink" Target="https://docs.google.com/presentation/d/14Jz6mRMZUx0Jo2T2V8zGiusrupSfiWG1WjB8QTP-jVU"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3.jpg"/><Relationship Id="rId6" Type="http://schemas.openxmlformats.org/officeDocument/2006/relationships/image" Target="../media/image16.jpg"/><Relationship Id="rId7" Type="http://schemas.openxmlformats.org/officeDocument/2006/relationships/image" Target="../media/image8.jpg"/><Relationship Id="rId8"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hyperlink" Target="https://miro.com/app/board/o9J_lEb64_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docs.google.com/spreadsheets/d/1IaObobQhed-cLKAZ4OU0s4UfHvKVZXb3T6lp04onptc/"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hyperlink" Target="https://docs.google.com/presentation/d/1Y0Jn8EJ_XDSGyxmFziap3lYIuSqZpPro4ba1Rwln3kY/edit#slide=id.p" TargetMode="Externa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hyperlink" Target="https://app.uizard.io/prototypes/pbymaYoKwWtR6OWPgav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HCI PROJECT</a:t>
            </a:r>
            <a:br>
              <a:rPr lang="es"/>
            </a:br>
            <a:r>
              <a:rPr lang="es"/>
              <a:t>SECOND DELIVERY</a:t>
            </a:r>
            <a:endParaRPr/>
          </a:p>
        </p:txBody>
      </p:sp>
      <p:sp>
        <p:nvSpPr>
          <p:cNvPr id="129" name="Google Shape;129;p13"/>
          <p:cNvSpPr txBox="1"/>
          <p:nvPr>
            <p:ph idx="1" type="subTitle"/>
          </p:nvPr>
        </p:nvSpPr>
        <p:spPr>
          <a:xfrm>
            <a:off x="1858700" y="3413146"/>
            <a:ext cx="5361300" cy="748200"/>
          </a:xfrm>
          <a:prstGeom prst="rect">
            <a:avLst/>
          </a:prstGeom>
        </p:spPr>
        <p:txBody>
          <a:bodyPr anchorCtr="0" anchor="t" bIns="91425" lIns="91425" spcFirstLastPara="1" rIns="91425" wrap="square" tIns="91425">
            <a:normAutofit fontScale="70000" lnSpcReduction="20000"/>
          </a:bodyPr>
          <a:lstStyle/>
          <a:p>
            <a:pPr indent="0" lvl="0" marL="0" rtl="0" algn="ctr">
              <a:spcBef>
                <a:spcPts val="0"/>
              </a:spcBef>
              <a:spcAft>
                <a:spcPts val="0"/>
              </a:spcAft>
              <a:buNone/>
            </a:pPr>
            <a:r>
              <a:rPr lang="es"/>
              <a:t>Rodrigo Euan</a:t>
            </a:r>
            <a:endParaRPr/>
          </a:p>
          <a:p>
            <a:pPr indent="0" lvl="0" marL="0" rtl="0" algn="ctr">
              <a:spcBef>
                <a:spcPts val="0"/>
              </a:spcBef>
              <a:spcAft>
                <a:spcPts val="0"/>
              </a:spcAft>
              <a:buNone/>
            </a:pPr>
            <a:r>
              <a:rPr lang="es"/>
              <a:t>Ricardo Ku</a:t>
            </a:r>
            <a:endParaRPr/>
          </a:p>
          <a:p>
            <a:pPr indent="0" lvl="0" marL="0" rtl="0" algn="ctr">
              <a:spcBef>
                <a:spcPts val="0"/>
              </a:spcBef>
              <a:spcAft>
                <a:spcPts val="0"/>
              </a:spcAft>
              <a:buNone/>
            </a:pPr>
            <a:r>
              <a:rPr lang="es"/>
              <a:t>Guillermo Medina</a:t>
            </a:r>
            <a:endParaRPr/>
          </a:p>
          <a:p>
            <a:pPr indent="0" lvl="0" marL="0" rtl="0" algn="ctr">
              <a:spcBef>
                <a:spcPts val="0"/>
              </a:spcBef>
              <a:spcAft>
                <a:spcPts val="0"/>
              </a:spcAft>
              <a:buNone/>
            </a:pPr>
            <a:r>
              <a:rPr lang="es"/>
              <a:t>Fernando Rodríguez</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2"/>
          <p:cNvSpPr txBox="1"/>
          <p:nvPr>
            <p:ph type="title"/>
          </p:nvPr>
        </p:nvSpPr>
        <p:spPr>
          <a:xfrm>
            <a:off x="819150" y="53617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Requirements </a:t>
            </a:r>
            <a:r>
              <a:rPr lang="es"/>
              <a:t>effect</a:t>
            </a:r>
            <a:r>
              <a:rPr lang="es"/>
              <a:t> on interface</a:t>
            </a:r>
            <a:endParaRPr/>
          </a:p>
        </p:txBody>
      </p:sp>
      <p:sp>
        <p:nvSpPr>
          <p:cNvPr id="189" name="Google Shape;189;p22"/>
          <p:cNvSpPr txBox="1"/>
          <p:nvPr>
            <p:ph idx="1" type="body"/>
          </p:nvPr>
        </p:nvSpPr>
        <p:spPr>
          <a:xfrm>
            <a:off x="884275" y="1490775"/>
            <a:ext cx="7505700" cy="732600"/>
          </a:xfrm>
          <a:prstGeom prst="rect">
            <a:avLst/>
          </a:prstGeom>
        </p:spPr>
        <p:txBody>
          <a:bodyPr anchorCtr="0" anchor="t" bIns="91425" lIns="91425" spcFirstLastPara="1" rIns="91425" wrap="square" tIns="91425">
            <a:normAutofit fontScale="77500" lnSpcReduction="10000"/>
          </a:bodyPr>
          <a:lstStyle/>
          <a:p>
            <a:pPr indent="0" lvl="0" marL="0" rtl="0" algn="l">
              <a:lnSpc>
                <a:spcPct val="100000"/>
              </a:lnSpc>
              <a:spcBef>
                <a:spcPts val="0"/>
              </a:spcBef>
              <a:spcAft>
                <a:spcPts val="0"/>
              </a:spcAft>
              <a:buNone/>
            </a:pPr>
            <a:r>
              <a:rPr lang="es" sz="1150">
                <a:solidFill>
                  <a:srgbClr val="202124"/>
                </a:solidFill>
                <a:latin typeface="Arial"/>
                <a:ea typeface="Arial"/>
                <a:cs typeface="Arial"/>
                <a:sym typeface="Arial"/>
              </a:rPr>
              <a:t>NFR: The system will display a pop up notification</a:t>
            </a:r>
            <a:endParaRPr sz="1150">
              <a:solidFill>
                <a:srgbClr val="202124"/>
              </a:solidFill>
              <a:latin typeface="Arial"/>
              <a:ea typeface="Arial"/>
              <a:cs typeface="Arial"/>
              <a:sym typeface="Arial"/>
            </a:endParaRPr>
          </a:p>
          <a:p>
            <a:pPr indent="0" lvl="0" marL="0" rtl="0" algn="l">
              <a:lnSpc>
                <a:spcPct val="100000"/>
              </a:lnSpc>
              <a:spcBef>
                <a:spcPts val="0"/>
              </a:spcBef>
              <a:spcAft>
                <a:spcPts val="0"/>
              </a:spcAft>
              <a:buNone/>
            </a:pPr>
            <a:r>
              <a:rPr lang="es" sz="1200">
                <a:solidFill>
                  <a:srgbClr val="999999"/>
                </a:solidFill>
                <a:latin typeface="Arial"/>
                <a:ea typeface="Arial"/>
                <a:cs typeface="Arial"/>
                <a:sym typeface="Arial"/>
              </a:rPr>
              <a:t>“We are using a more friendly phrase to navigate to the corresponding notification platform, in this example we use “take me there” instead click here, this is because quality assurance standard setted up in 2001 by w3 org. We are adding a blur effect when notification pops up in order the user focus its attention only on the notification. This is </a:t>
            </a:r>
            <a:r>
              <a:rPr lang="es" sz="1200">
                <a:solidFill>
                  <a:srgbClr val="999999"/>
                </a:solidFill>
                <a:latin typeface="Arial"/>
                <a:ea typeface="Arial"/>
                <a:cs typeface="Arial"/>
                <a:sym typeface="Arial"/>
              </a:rPr>
              <a:t>technically</a:t>
            </a:r>
            <a:r>
              <a:rPr lang="es" sz="1200">
                <a:solidFill>
                  <a:srgbClr val="999999"/>
                </a:solidFill>
                <a:latin typeface="Arial"/>
                <a:ea typeface="Arial"/>
                <a:cs typeface="Arial"/>
                <a:sym typeface="Arial"/>
              </a:rPr>
              <a:t> possible according to microsoft apis.”</a:t>
            </a:r>
            <a:r>
              <a:rPr baseline="30000" lang="es" sz="1200">
                <a:solidFill>
                  <a:srgbClr val="999999"/>
                </a:solidFill>
                <a:latin typeface="Arial"/>
                <a:ea typeface="Arial"/>
                <a:cs typeface="Arial"/>
                <a:sym typeface="Arial"/>
              </a:rPr>
              <a:t>1</a:t>
            </a:r>
            <a:endParaRPr baseline="30000" sz="1150">
              <a:solidFill>
                <a:srgbClr val="202124"/>
              </a:solidFill>
              <a:latin typeface="Arial"/>
              <a:ea typeface="Arial"/>
              <a:cs typeface="Arial"/>
              <a:sym typeface="Arial"/>
            </a:endParaRPr>
          </a:p>
        </p:txBody>
      </p:sp>
      <p:pic>
        <p:nvPicPr>
          <p:cNvPr id="190" name="Google Shape;190;p22"/>
          <p:cNvPicPr preferRelativeResize="0"/>
          <p:nvPr/>
        </p:nvPicPr>
        <p:blipFill>
          <a:blip r:embed="rId3">
            <a:alphaModFix/>
          </a:blip>
          <a:stretch>
            <a:fillRect/>
          </a:stretch>
        </p:blipFill>
        <p:spPr>
          <a:xfrm>
            <a:off x="528025" y="2375725"/>
            <a:ext cx="3851895" cy="2188474"/>
          </a:xfrm>
          <a:prstGeom prst="rect">
            <a:avLst/>
          </a:prstGeom>
          <a:noFill/>
          <a:ln>
            <a:noFill/>
          </a:ln>
        </p:spPr>
      </p:pic>
      <p:sp>
        <p:nvSpPr>
          <p:cNvPr id="191" name="Google Shape;191;p22"/>
          <p:cNvSpPr txBox="1"/>
          <p:nvPr/>
        </p:nvSpPr>
        <p:spPr>
          <a:xfrm>
            <a:off x="385175" y="4612500"/>
            <a:ext cx="8166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u="sng">
                <a:solidFill>
                  <a:schemeClr val="hlink"/>
                </a:solidFill>
                <a:hlinkClick r:id="rId4"/>
              </a:rPr>
              <a:t>https://www.figma.com/file/3RvdD3SGSLnXhO63ZLB8bd/Microsoft-Teams-UI-Kit-(Community)?node-id=6150%3A146</a:t>
            </a:r>
            <a:endParaRPr sz="1200"/>
          </a:p>
          <a:p>
            <a:pPr indent="0" lvl="0" marL="0" rtl="0" algn="l">
              <a:spcBef>
                <a:spcPts val="0"/>
              </a:spcBef>
              <a:spcAft>
                <a:spcPts val="0"/>
              </a:spcAft>
              <a:buNone/>
            </a:pPr>
            <a:r>
              <a:t/>
            </a:r>
            <a:endParaRPr/>
          </a:p>
        </p:txBody>
      </p:sp>
      <p:pic>
        <p:nvPicPr>
          <p:cNvPr id="192" name="Google Shape;192;p22"/>
          <p:cNvPicPr preferRelativeResize="0"/>
          <p:nvPr/>
        </p:nvPicPr>
        <p:blipFill>
          <a:blip r:embed="rId5">
            <a:alphaModFix/>
          </a:blip>
          <a:stretch>
            <a:fillRect/>
          </a:stretch>
        </p:blipFill>
        <p:spPr>
          <a:xfrm>
            <a:off x="4699825" y="2379675"/>
            <a:ext cx="3851949" cy="2180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3"/>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Requirements effect on interface</a:t>
            </a:r>
            <a:endParaRPr/>
          </a:p>
        </p:txBody>
      </p:sp>
      <p:sp>
        <p:nvSpPr>
          <p:cNvPr id="198" name="Google Shape;198;p23"/>
          <p:cNvSpPr txBox="1"/>
          <p:nvPr>
            <p:ph idx="1" type="body"/>
          </p:nvPr>
        </p:nvSpPr>
        <p:spPr>
          <a:xfrm>
            <a:off x="830700" y="2228600"/>
            <a:ext cx="3709200" cy="605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lang="es"/>
              <a:t>NFR: The system will redirect the user to selected platform.</a:t>
            </a:r>
            <a:endParaRPr/>
          </a:p>
        </p:txBody>
      </p:sp>
      <p:pic>
        <p:nvPicPr>
          <p:cNvPr id="199" name="Google Shape;199;p23"/>
          <p:cNvPicPr preferRelativeResize="0"/>
          <p:nvPr/>
        </p:nvPicPr>
        <p:blipFill>
          <a:blip r:embed="rId3">
            <a:alphaModFix/>
          </a:blip>
          <a:stretch>
            <a:fillRect/>
          </a:stretch>
        </p:blipFill>
        <p:spPr>
          <a:xfrm>
            <a:off x="5278550" y="862375"/>
            <a:ext cx="2918350" cy="3576475"/>
          </a:xfrm>
          <a:prstGeom prst="rect">
            <a:avLst/>
          </a:prstGeom>
          <a:noFill/>
          <a:ln>
            <a:noFill/>
          </a:ln>
        </p:spPr>
      </p:pic>
      <p:pic>
        <p:nvPicPr>
          <p:cNvPr id="200" name="Google Shape;200;p23"/>
          <p:cNvPicPr preferRelativeResize="0"/>
          <p:nvPr/>
        </p:nvPicPr>
        <p:blipFill>
          <a:blip r:embed="rId4">
            <a:alphaModFix/>
          </a:blip>
          <a:stretch>
            <a:fillRect/>
          </a:stretch>
        </p:blipFill>
        <p:spPr>
          <a:xfrm>
            <a:off x="1600301" y="2834000"/>
            <a:ext cx="2170001" cy="1679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Metrics and how to apply</a:t>
            </a:r>
            <a:endParaRPr/>
          </a:p>
        </p:txBody>
      </p:sp>
      <p:graphicFrame>
        <p:nvGraphicFramePr>
          <p:cNvPr id="206" name="Google Shape;206;p24"/>
          <p:cNvGraphicFramePr/>
          <p:nvPr/>
        </p:nvGraphicFramePr>
        <p:xfrm>
          <a:off x="1264500" y="1800200"/>
          <a:ext cx="3000000" cy="3000000"/>
        </p:xfrm>
        <a:graphic>
          <a:graphicData uri="http://schemas.openxmlformats.org/drawingml/2006/table">
            <a:tbl>
              <a:tblPr>
                <a:noFill/>
                <a:tableStyleId>{99161B01-E309-4F07-A663-0A6A922A7AF6}</a:tableStyleId>
              </a:tblPr>
              <a:tblGrid>
                <a:gridCol w="1672025"/>
                <a:gridCol w="2737975"/>
                <a:gridCol w="2205000"/>
              </a:tblGrid>
              <a:tr h="587000">
                <a:tc>
                  <a:txBody>
                    <a:bodyPr/>
                    <a:lstStyle/>
                    <a:p>
                      <a:pPr indent="0" lvl="0" marL="0" rtl="0" algn="ctr">
                        <a:spcBef>
                          <a:spcPts val="0"/>
                        </a:spcBef>
                        <a:spcAft>
                          <a:spcPts val="0"/>
                        </a:spcAft>
                        <a:buNone/>
                      </a:pPr>
                      <a:r>
                        <a:rPr b="1" lang="es" sz="2000">
                          <a:latin typeface="Blinker"/>
                          <a:ea typeface="Blinker"/>
                          <a:cs typeface="Blinker"/>
                          <a:sym typeface="Blinker"/>
                        </a:rPr>
                        <a:t>Classes</a:t>
                      </a:r>
                      <a:endParaRPr b="1" sz="2000">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s" sz="2000">
                          <a:latin typeface="Blinker"/>
                          <a:ea typeface="Blinker"/>
                          <a:cs typeface="Blinker"/>
                          <a:sym typeface="Blinker"/>
                        </a:rPr>
                        <a:t>Equivalents</a:t>
                      </a:r>
                      <a:endParaRPr b="1" sz="2000">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s" sz="2000">
                          <a:latin typeface="Blinker"/>
                          <a:ea typeface="Blinker"/>
                          <a:cs typeface="Blinker"/>
                          <a:sym typeface="Blinker"/>
                        </a:rPr>
                        <a:t>Score(hrs)</a:t>
                      </a:r>
                      <a:endParaRPr b="1" sz="2000">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solidFill>
                      <a:schemeClr val="lt1"/>
                    </a:solidFill>
                  </a:tcPr>
                </a:tc>
              </a:tr>
              <a:tr h="764925">
                <a:tc>
                  <a:txBody>
                    <a:bodyPr/>
                    <a:lstStyle/>
                    <a:p>
                      <a:pPr indent="0" lvl="0" marL="0" rtl="0" algn="ctr">
                        <a:spcBef>
                          <a:spcPts val="0"/>
                        </a:spcBef>
                        <a:spcAft>
                          <a:spcPts val="0"/>
                        </a:spcAft>
                        <a:buNone/>
                      </a:pPr>
                      <a:r>
                        <a:rPr lang="es">
                          <a:latin typeface="Blinker"/>
                          <a:ea typeface="Blinker"/>
                          <a:cs typeface="Blinker"/>
                          <a:sym typeface="Blinker"/>
                        </a:rPr>
                        <a:t>B</a:t>
                      </a:r>
                      <a:endParaRPr>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ctr">
                        <a:spcBef>
                          <a:spcPts val="0"/>
                        </a:spcBef>
                        <a:spcAft>
                          <a:spcPts val="0"/>
                        </a:spcAft>
                        <a:buNone/>
                      </a:pPr>
                      <a:r>
                        <a:rPr lang="es">
                          <a:latin typeface="Blinker"/>
                          <a:ea typeface="Blinker"/>
                          <a:cs typeface="Blinker"/>
                          <a:sym typeface="Blinker"/>
                        </a:rPr>
                        <a:t>B</a:t>
                      </a:r>
                      <a:endParaRPr>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ctr">
                        <a:spcBef>
                          <a:spcPts val="0"/>
                        </a:spcBef>
                        <a:spcAft>
                          <a:spcPts val="0"/>
                        </a:spcAft>
                        <a:buNone/>
                      </a:pPr>
                      <a:r>
                        <a:rPr lang="es">
                          <a:latin typeface="Blinker"/>
                          <a:ea typeface="Blinker"/>
                          <a:cs typeface="Blinker"/>
                          <a:sym typeface="Blinker"/>
                        </a:rPr>
                        <a:t>1</a:t>
                      </a:r>
                      <a:endParaRPr>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r>
              <a:tr h="587000">
                <a:tc>
                  <a:txBody>
                    <a:bodyPr/>
                    <a:lstStyle/>
                    <a:p>
                      <a:pPr indent="0" lvl="0" marL="0" rtl="0" algn="ctr">
                        <a:spcBef>
                          <a:spcPts val="0"/>
                        </a:spcBef>
                        <a:spcAft>
                          <a:spcPts val="0"/>
                        </a:spcAft>
                        <a:buNone/>
                      </a:pPr>
                      <a:r>
                        <a:rPr lang="es">
                          <a:latin typeface="Blinker"/>
                          <a:ea typeface="Blinker"/>
                          <a:cs typeface="Blinker"/>
                          <a:sym typeface="Blinker"/>
                        </a:rPr>
                        <a:t>M</a:t>
                      </a:r>
                      <a:endParaRPr>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ctr">
                        <a:spcBef>
                          <a:spcPts val="0"/>
                        </a:spcBef>
                        <a:spcAft>
                          <a:spcPts val="0"/>
                        </a:spcAft>
                        <a:buNone/>
                      </a:pPr>
                      <a:r>
                        <a:rPr lang="es">
                          <a:latin typeface="Blinker"/>
                          <a:ea typeface="Blinker"/>
                          <a:cs typeface="Blinker"/>
                          <a:sym typeface="Blinker"/>
                        </a:rPr>
                        <a:t>BB</a:t>
                      </a:r>
                      <a:endParaRPr>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ctr">
                        <a:spcBef>
                          <a:spcPts val="0"/>
                        </a:spcBef>
                        <a:spcAft>
                          <a:spcPts val="0"/>
                        </a:spcAft>
                        <a:buNone/>
                      </a:pPr>
                      <a:r>
                        <a:rPr lang="es">
                          <a:latin typeface="Blinker"/>
                          <a:ea typeface="Blinker"/>
                          <a:cs typeface="Blinker"/>
                          <a:sym typeface="Blinker"/>
                        </a:rPr>
                        <a:t>2</a:t>
                      </a:r>
                      <a:endParaRPr>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r>
              <a:tr h="587000">
                <a:tc>
                  <a:txBody>
                    <a:bodyPr/>
                    <a:lstStyle/>
                    <a:p>
                      <a:pPr indent="0" lvl="0" marL="0" rtl="0" algn="ctr">
                        <a:spcBef>
                          <a:spcPts val="0"/>
                        </a:spcBef>
                        <a:spcAft>
                          <a:spcPts val="0"/>
                        </a:spcAft>
                        <a:buNone/>
                      </a:pPr>
                      <a:r>
                        <a:rPr lang="es">
                          <a:latin typeface="Blinker"/>
                          <a:ea typeface="Blinker"/>
                          <a:cs typeface="Blinker"/>
                          <a:sym typeface="Blinker"/>
                        </a:rPr>
                        <a:t>A</a:t>
                      </a:r>
                      <a:endParaRPr>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ctr">
                        <a:spcBef>
                          <a:spcPts val="0"/>
                        </a:spcBef>
                        <a:spcAft>
                          <a:spcPts val="0"/>
                        </a:spcAft>
                        <a:buNone/>
                      </a:pPr>
                      <a:r>
                        <a:rPr lang="es" sz="1100"/>
                        <a:t>MM | MBB | BBBB</a:t>
                      </a:r>
                      <a:endParaRPr b="1">
                        <a:solidFill>
                          <a:srgbClr val="F8F5E8"/>
                        </a:solidFill>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solidFill>
                      <a:srgbClr val="F8F5E8"/>
                    </a:solidFill>
                  </a:tcPr>
                </a:tc>
                <a:tc>
                  <a:txBody>
                    <a:bodyPr/>
                    <a:lstStyle/>
                    <a:p>
                      <a:pPr indent="0" lvl="0" marL="0" rtl="0" algn="ctr">
                        <a:spcBef>
                          <a:spcPts val="0"/>
                        </a:spcBef>
                        <a:spcAft>
                          <a:spcPts val="0"/>
                        </a:spcAft>
                        <a:buNone/>
                      </a:pPr>
                      <a:r>
                        <a:rPr lang="es">
                          <a:solidFill>
                            <a:srgbClr val="191919"/>
                          </a:solidFill>
                          <a:latin typeface="Blinker"/>
                          <a:ea typeface="Blinker"/>
                          <a:cs typeface="Blinker"/>
                          <a:sym typeface="Blinker"/>
                        </a:rPr>
                        <a:t>4</a:t>
                      </a:r>
                      <a:endParaRPr>
                        <a:solidFill>
                          <a:srgbClr val="191919"/>
                        </a:solidFill>
                        <a:latin typeface="Blinker"/>
                        <a:ea typeface="Blinker"/>
                        <a:cs typeface="Blinker"/>
                        <a:sym typeface="Blinker"/>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solidFill>
                      <a:srgbClr val="F8F5E8"/>
                    </a:solidFill>
                  </a:tcPr>
                </a:tc>
              </a:tr>
            </a:tbl>
          </a:graphicData>
        </a:graphic>
      </p:graphicFrame>
      <p:sp>
        <p:nvSpPr>
          <p:cNvPr id="207" name="Google Shape;207;p24"/>
          <p:cNvSpPr txBox="1"/>
          <p:nvPr/>
        </p:nvSpPr>
        <p:spPr>
          <a:xfrm>
            <a:off x="1284150" y="4437150"/>
            <a:ext cx="6575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u="sng">
                <a:solidFill>
                  <a:schemeClr val="hlink"/>
                </a:solidFill>
                <a:hlinkClick r:id="rId3"/>
              </a:rPr>
              <a:t>https://drive.google.com/file/d/1dDHcBNqkAo7fWYBbOuZJJAksKsaBM-PU/view</a:t>
            </a:r>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Usability Metrics</a:t>
            </a:r>
            <a:endParaRPr/>
          </a:p>
        </p:txBody>
      </p:sp>
      <p:pic>
        <p:nvPicPr>
          <p:cNvPr id="213" name="Google Shape;213;p25"/>
          <p:cNvPicPr preferRelativeResize="0"/>
          <p:nvPr/>
        </p:nvPicPr>
        <p:blipFill rotWithShape="1">
          <a:blip r:embed="rId3">
            <a:alphaModFix/>
          </a:blip>
          <a:srcRect b="0" l="30525" r="7532" t="0"/>
          <a:stretch/>
        </p:blipFill>
        <p:spPr>
          <a:xfrm>
            <a:off x="819150" y="2335625"/>
            <a:ext cx="3561801" cy="575025"/>
          </a:xfrm>
          <a:prstGeom prst="rect">
            <a:avLst/>
          </a:prstGeom>
          <a:noFill/>
          <a:ln>
            <a:noFill/>
          </a:ln>
        </p:spPr>
      </p:pic>
      <p:pic>
        <p:nvPicPr>
          <p:cNvPr id="214" name="Google Shape;214;p25"/>
          <p:cNvPicPr preferRelativeResize="0"/>
          <p:nvPr/>
        </p:nvPicPr>
        <p:blipFill>
          <a:blip r:embed="rId4">
            <a:alphaModFix/>
          </a:blip>
          <a:stretch>
            <a:fillRect/>
          </a:stretch>
        </p:blipFill>
        <p:spPr>
          <a:xfrm>
            <a:off x="4462200" y="2040314"/>
            <a:ext cx="4048125" cy="2476512"/>
          </a:xfrm>
          <a:prstGeom prst="rect">
            <a:avLst/>
          </a:prstGeom>
          <a:noFill/>
          <a:ln>
            <a:noFill/>
          </a:ln>
        </p:spPr>
      </p:pic>
      <p:pic>
        <p:nvPicPr>
          <p:cNvPr id="215" name="Google Shape;215;p25"/>
          <p:cNvPicPr preferRelativeResize="0"/>
          <p:nvPr/>
        </p:nvPicPr>
        <p:blipFill rotWithShape="1">
          <a:blip r:embed="rId5">
            <a:alphaModFix/>
          </a:blip>
          <a:srcRect b="4332" l="19004" r="23564" t="-10771"/>
          <a:stretch/>
        </p:blipFill>
        <p:spPr>
          <a:xfrm>
            <a:off x="894113" y="3244975"/>
            <a:ext cx="3411876" cy="1079175"/>
          </a:xfrm>
          <a:prstGeom prst="rect">
            <a:avLst/>
          </a:prstGeom>
          <a:noFill/>
          <a:ln>
            <a:noFill/>
          </a:ln>
        </p:spPr>
      </p:pic>
      <p:sp>
        <p:nvSpPr>
          <p:cNvPr id="216" name="Google Shape;216;p25"/>
          <p:cNvSpPr txBox="1"/>
          <p:nvPr/>
        </p:nvSpPr>
        <p:spPr>
          <a:xfrm>
            <a:off x="4145350" y="879900"/>
            <a:ext cx="4681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800">
                <a:solidFill>
                  <a:srgbClr val="202729"/>
                </a:solidFill>
                <a:latin typeface="Proxima Nova"/>
                <a:ea typeface="Proxima Nova"/>
                <a:cs typeface="Proxima Nova"/>
                <a:sym typeface="Proxima Nova"/>
              </a:rPr>
              <a:t>The ISO/IEC 9126-4 Metrics</a:t>
            </a:r>
            <a:endParaRPr/>
          </a:p>
        </p:txBody>
      </p:sp>
      <p:sp>
        <p:nvSpPr>
          <p:cNvPr id="217" name="Google Shape;217;p25"/>
          <p:cNvSpPr txBox="1"/>
          <p:nvPr/>
        </p:nvSpPr>
        <p:spPr>
          <a:xfrm>
            <a:off x="611850" y="4423375"/>
            <a:ext cx="7920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u="sng">
                <a:solidFill>
                  <a:schemeClr val="hlink"/>
                </a:solidFill>
                <a:hlinkClick r:id="rId6"/>
              </a:rPr>
              <a:t>https://docs.google.com/presentation/d/14Jz6mRMZUx0Jo2T2V8zGiusrupSfiWG1WjB8QTP-jVU</a:t>
            </a:r>
            <a:endParaRPr/>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p26"/>
          <p:cNvPicPr preferRelativeResize="0"/>
          <p:nvPr/>
        </p:nvPicPr>
        <p:blipFill>
          <a:blip r:embed="rId3">
            <a:alphaModFix/>
          </a:blip>
          <a:stretch>
            <a:fillRect/>
          </a:stretch>
        </p:blipFill>
        <p:spPr>
          <a:xfrm>
            <a:off x="1692673" y="1625060"/>
            <a:ext cx="5758650" cy="1893375"/>
          </a:xfrm>
          <a:prstGeom prst="rect">
            <a:avLst/>
          </a:prstGeom>
          <a:noFill/>
          <a:ln>
            <a:noFill/>
          </a:ln>
        </p:spPr>
      </p:pic>
      <p:sp>
        <p:nvSpPr>
          <p:cNvPr id="223" name="Google Shape;223;p26"/>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1200"/>
              </a:spcAft>
              <a:buNone/>
            </a:pPr>
            <a:r>
              <a:rPr lang="es" sz="1200">
                <a:solidFill>
                  <a:srgbClr val="616161"/>
                </a:solidFill>
                <a:latin typeface="Proxima Nova"/>
                <a:ea typeface="Proxima Nova"/>
                <a:cs typeface="Proxima Nova"/>
                <a:sym typeface="Proxima Nova"/>
              </a:rPr>
              <a:t>We choose the NASA’s task load index is a measure of mental effort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OUR TEAM</a:t>
            </a:r>
            <a:endParaRPr/>
          </a:p>
        </p:txBody>
      </p:sp>
      <p:sp>
        <p:nvSpPr>
          <p:cNvPr id="229" name="Google Shape;229;p27"/>
          <p:cNvSpPr txBox="1"/>
          <p:nvPr/>
        </p:nvSpPr>
        <p:spPr>
          <a:xfrm>
            <a:off x="1426762" y="3134950"/>
            <a:ext cx="1346400" cy="33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800">
                <a:solidFill>
                  <a:srgbClr val="191919"/>
                </a:solidFill>
                <a:latin typeface="Blinker"/>
                <a:ea typeface="Blinker"/>
                <a:cs typeface="Blinker"/>
                <a:sym typeface="Blinker"/>
              </a:rPr>
              <a:t>Ricardo Kú</a:t>
            </a:r>
            <a:endParaRPr b="1" sz="1800">
              <a:solidFill>
                <a:srgbClr val="191919"/>
              </a:solidFill>
              <a:latin typeface="Blinker"/>
              <a:ea typeface="Blinker"/>
              <a:cs typeface="Blinker"/>
              <a:sym typeface="Blinker"/>
            </a:endParaRPr>
          </a:p>
        </p:txBody>
      </p:sp>
      <p:sp>
        <p:nvSpPr>
          <p:cNvPr id="230" name="Google Shape;230;p27"/>
          <p:cNvSpPr txBox="1"/>
          <p:nvPr/>
        </p:nvSpPr>
        <p:spPr>
          <a:xfrm>
            <a:off x="2773162" y="3134950"/>
            <a:ext cx="1513500" cy="33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800">
                <a:solidFill>
                  <a:srgbClr val="191919"/>
                </a:solidFill>
                <a:latin typeface="Blinker"/>
                <a:ea typeface="Blinker"/>
                <a:cs typeface="Blinker"/>
                <a:sym typeface="Blinker"/>
              </a:rPr>
              <a:t>Rodrigo Euan</a:t>
            </a:r>
            <a:endParaRPr b="1" sz="1800">
              <a:solidFill>
                <a:srgbClr val="191919"/>
              </a:solidFill>
              <a:latin typeface="Blinker"/>
              <a:ea typeface="Blinker"/>
              <a:cs typeface="Blinker"/>
              <a:sym typeface="Blinker"/>
            </a:endParaRPr>
          </a:p>
        </p:txBody>
      </p:sp>
      <p:pic>
        <p:nvPicPr>
          <p:cNvPr id="231" name="Google Shape;231;p27"/>
          <p:cNvPicPr preferRelativeResize="0"/>
          <p:nvPr/>
        </p:nvPicPr>
        <p:blipFill rotWithShape="1">
          <a:blip r:embed="rId3">
            <a:alphaModFix/>
          </a:blip>
          <a:srcRect b="47456" l="17494" r="49908" t="9800"/>
          <a:stretch/>
        </p:blipFill>
        <p:spPr>
          <a:xfrm>
            <a:off x="1525163" y="1965275"/>
            <a:ext cx="1149600" cy="1149000"/>
          </a:xfrm>
          <a:prstGeom prst="ellipse">
            <a:avLst/>
          </a:prstGeom>
          <a:noFill/>
          <a:ln>
            <a:noFill/>
          </a:ln>
        </p:spPr>
      </p:pic>
      <p:pic>
        <p:nvPicPr>
          <p:cNvPr id="232" name="Google Shape;232;p27"/>
          <p:cNvPicPr preferRelativeResize="0"/>
          <p:nvPr/>
        </p:nvPicPr>
        <p:blipFill rotWithShape="1">
          <a:blip r:embed="rId4">
            <a:alphaModFix/>
          </a:blip>
          <a:srcRect b="39804" l="12041" r="12034" t="18074"/>
          <a:stretch/>
        </p:blipFill>
        <p:spPr>
          <a:xfrm>
            <a:off x="2955100" y="1965275"/>
            <a:ext cx="1149600" cy="1149000"/>
          </a:xfrm>
          <a:prstGeom prst="ellipse">
            <a:avLst/>
          </a:prstGeom>
          <a:noFill/>
          <a:ln>
            <a:noFill/>
          </a:ln>
        </p:spPr>
      </p:pic>
      <p:pic>
        <p:nvPicPr>
          <p:cNvPr id="233" name="Google Shape;233;p27"/>
          <p:cNvPicPr preferRelativeResize="0"/>
          <p:nvPr/>
        </p:nvPicPr>
        <p:blipFill rotWithShape="1">
          <a:blip r:embed="rId5">
            <a:alphaModFix/>
          </a:blip>
          <a:srcRect b="34044" l="-11911" r="-11911" t="-3340"/>
          <a:stretch/>
        </p:blipFill>
        <p:spPr>
          <a:xfrm>
            <a:off x="1525163" y="1965275"/>
            <a:ext cx="1149600" cy="1149000"/>
          </a:xfrm>
          <a:prstGeom prst="ellipse">
            <a:avLst/>
          </a:prstGeom>
          <a:noFill/>
          <a:ln>
            <a:noFill/>
          </a:ln>
        </p:spPr>
      </p:pic>
      <p:pic>
        <p:nvPicPr>
          <p:cNvPr id="234" name="Google Shape;234;p27"/>
          <p:cNvPicPr preferRelativeResize="0"/>
          <p:nvPr/>
        </p:nvPicPr>
        <p:blipFill rotWithShape="1">
          <a:blip r:embed="rId6">
            <a:alphaModFix/>
          </a:blip>
          <a:srcRect b="22046" l="0" r="0" t="11349"/>
          <a:stretch/>
        </p:blipFill>
        <p:spPr>
          <a:xfrm>
            <a:off x="2955100" y="1965275"/>
            <a:ext cx="1149600" cy="1149000"/>
          </a:xfrm>
          <a:prstGeom prst="ellipse">
            <a:avLst/>
          </a:prstGeom>
          <a:noFill/>
          <a:ln>
            <a:noFill/>
          </a:ln>
        </p:spPr>
      </p:pic>
      <p:sp>
        <p:nvSpPr>
          <p:cNvPr id="235" name="Google Shape;235;p27"/>
          <p:cNvSpPr txBox="1"/>
          <p:nvPr/>
        </p:nvSpPr>
        <p:spPr>
          <a:xfrm>
            <a:off x="4285863" y="3134950"/>
            <a:ext cx="1591200" cy="33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800">
                <a:solidFill>
                  <a:srgbClr val="191919"/>
                </a:solidFill>
                <a:latin typeface="Blinker"/>
                <a:ea typeface="Blinker"/>
                <a:cs typeface="Blinker"/>
                <a:sym typeface="Blinker"/>
              </a:rPr>
              <a:t>Juan Fernando</a:t>
            </a:r>
            <a:endParaRPr b="1" sz="1800">
              <a:solidFill>
                <a:srgbClr val="191919"/>
              </a:solidFill>
              <a:latin typeface="Blinker"/>
              <a:ea typeface="Blinker"/>
              <a:cs typeface="Blinker"/>
              <a:sym typeface="Blinker"/>
            </a:endParaRPr>
          </a:p>
        </p:txBody>
      </p:sp>
      <p:pic>
        <p:nvPicPr>
          <p:cNvPr id="236" name="Google Shape;236;p27"/>
          <p:cNvPicPr preferRelativeResize="0"/>
          <p:nvPr/>
        </p:nvPicPr>
        <p:blipFill rotWithShape="1">
          <a:blip r:embed="rId4">
            <a:alphaModFix/>
          </a:blip>
          <a:srcRect b="39804" l="12041" r="12034" t="18074"/>
          <a:stretch/>
        </p:blipFill>
        <p:spPr>
          <a:xfrm>
            <a:off x="4506663" y="1965275"/>
            <a:ext cx="1149600" cy="1149000"/>
          </a:xfrm>
          <a:prstGeom prst="ellipse">
            <a:avLst/>
          </a:prstGeom>
          <a:noFill/>
          <a:ln>
            <a:noFill/>
          </a:ln>
        </p:spPr>
      </p:pic>
      <p:pic>
        <p:nvPicPr>
          <p:cNvPr id="237" name="Google Shape;237;p27"/>
          <p:cNvPicPr preferRelativeResize="0"/>
          <p:nvPr/>
        </p:nvPicPr>
        <p:blipFill rotWithShape="1">
          <a:blip r:embed="rId7">
            <a:alphaModFix/>
          </a:blip>
          <a:srcRect b="28487" l="-11813" r="-4344" t="6204"/>
          <a:stretch/>
        </p:blipFill>
        <p:spPr>
          <a:xfrm>
            <a:off x="4506663" y="1965275"/>
            <a:ext cx="1149600" cy="1149000"/>
          </a:xfrm>
          <a:prstGeom prst="ellipse">
            <a:avLst/>
          </a:prstGeom>
          <a:noFill/>
          <a:ln>
            <a:noFill/>
          </a:ln>
        </p:spPr>
      </p:pic>
      <p:sp>
        <p:nvSpPr>
          <p:cNvPr id="238" name="Google Shape;238;p27"/>
          <p:cNvSpPr txBox="1"/>
          <p:nvPr/>
        </p:nvSpPr>
        <p:spPr>
          <a:xfrm>
            <a:off x="5835938" y="3134950"/>
            <a:ext cx="1881300" cy="33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800">
                <a:solidFill>
                  <a:srgbClr val="191919"/>
                </a:solidFill>
                <a:latin typeface="Blinker"/>
                <a:ea typeface="Blinker"/>
                <a:cs typeface="Blinker"/>
                <a:sym typeface="Blinker"/>
              </a:rPr>
              <a:t>Guillermo Medina</a:t>
            </a:r>
            <a:endParaRPr b="1" sz="1800">
              <a:solidFill>
                <a:srgbClr val="191919"/>
              </a:solidFill>
              <a:latin typeface="Blinker"/>
              <a:ea typeface="Blinker"/>
              <a:cs typeface="Blinker"/>
              <a:sym typeface="Blinker"/>
            </a:endParaRPr>
          </a:p>
        </p:txBody>
      </p:sp>
      <p:pic>
        <p:nvPicPr>
          <p:cNvPr id="239" name="Google Shape;239;p27"/>
          <p:cNvPicPr preferRelativeResize="0"/>
          <p:nvPr/>
        </p:nvPicPr>
        <p:blipFill rotWithShape="1">
          <a:blip r:embed="rId4">
            <a:alphaModFix/>
          </a:blip>
          <a:srcRect b="39804" l="12041" r="12034" t="18074"/>
          <a:stretch/>
        </p:blipFill>
        <p:spPr>
          <a:xfrm>
            <a:off x="6201788" y="1965275"/>
            <a:ext cx="1149600" cy="1149000"/>
          </a:xfrm>
          <a:prstGeom prst="ellipse">
            <a:avLst/>
          </a:prstGeom>
          <a:noFill/>
          <a:ln>
            <a:noFill/>
          </a:ln>
        </p:spPr>
      </p:pic>
      <p:pic>
        <p:nvPicPr>
          <p:cNvPr id="240" name="Google Shape;240;p27"/>
          <p:cNvPicPr preferRelativeResize="0"/>
          <p:nvPr/>
        </p:nvPicPr>
        <p:blipFill rotWithShape="1">
          <a:blip r:embed="rId8">
            <a:alphaModFix amt="21000"/>
          </a:blip>
          <a:srcRect b="39804" l="12041" r="12034" t="18074"/>
          <a:stretch/>
        </p:blipFill>
        <p:spPr>
          <a:xfrm>
            <a:off x="6201788" y="1965275"/>
            <a:ext cx="1149600" cy="1149000"/>
          </a:xfrm>
          <a:prstGeom prst="ellipse">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How it started</a:t>
            </a:r>
            <a:endParaRPr/>
          </a:p>
        </p:txBody>
      </p:sp>
      <p:pic>
        <p:nvPicPr>
          <p:cNvPr id="135" name="Google Shape;135;p14"/>
          <p:cNvPicPr preferRelativeResize="0"/>
          <p:nvPr/>
        </p:nvPicPr>
        <p:blipFill>
          <a:blip r:embed="rId3">
            <a:alphaModFix/>
          </a:blip>
          <a:stretch>
            <a:fillRect/>
          </a:stretch>
        </p:blipFill>
        <p:spPr>
          <a:xfrm>
            <a:off x="1663538" y="304800"/>
            <a:ext cx="5816914" cy="3858701"/>
          </a:xfrm>
          <a:prstGeom prst="rect">
            <a:avLst/>
          </a:prstGeom>
          <a:noFill/>
          <a:ln>
            <a:noFill/>
          </a:ln>
        </p:spPr>
      </p:pic>
      <p:sp>
        <p:nvSpPr>
          <p:cNvPr id="136" name="Google Shape;136;p14"/>
          <p:cNvSpPr txBox="1"/>
          <p:nvPr/>
        </p:nvSpPr>
        <p:spPr>
          <a:xfrm>
            <a:off x="2283325" y="4286275"/>
            <a:ext cx="3682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u="sng">
                <a:solidFill>
                  <a:schemeClr val="hlink"/>
                </a:solidFill>
                <a:hlinkClick r:id="rId4"/>
              </a:rPr>
              <a:t>https://miro.com/app/board/o9J_lEb64_o=/</a:t>
            </a:r>
            <a:endParaRPr/>
          </a:p>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5"/>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sp>
        <p:nvSpPr>
          <p:cNvPr id="142" name="Google Shape;142;p15"/>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43" name="Google Shape;143;p1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6"/>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sp>
        <p:nvSpPr>
          <p:cNvPr id="149" name="Google Shape;149;p16"/>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50" name="Google Shape;150;p1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How our requirements evolved</a:t>
            </a:r>
            <a:endParaRPr/>
          </a:p>
        </p:txBody>
      </p:sp>
      <p:sp>
        <p:nvSpPr>
          <p:cNvPr id="156" name="Google Shape;156;p1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We updated several requirements, being the most significant</a:t>
            </a:r>
            <a:endParaRPr/>
          </a:p>
        </p:txBody>
      </p:sp>
      <p:graphicFrame>
        <p:nvGraphicFramePr>
          <p:cNvPr id="157" name="Google Shape;157;p17"/>
          <p:cNvGraphicFramePr/>
          <p:nvPr/>
        </p:nvGraphicFramePr>
        <p:xfrm>
          <a:off x="952500" y="2571750"/>
          <a:ext cx="3000000" cy="3000000"/>
        </p:xfrm>
        <a:graphic>
          <a:graphicData uri="http://schemas.openxmlformats.org/drawingml/2006/table">
            <a:tbl>
              <a:tblPr>
                <a:noFill/>
                <a:tableStyleId>{99161B01-E309-4F07-A663-0A6A922A7AF6}</a:tableStyleId>
              </a:tblPr>
              <a:tblGrid>
                <a:gridCol w="3619500"/>
                <a:gridCol w="3619500"/>
              </a:tblGrid>
              <a:tr h="381000">
                <a:tc>
                  <a:txBody>
                    <a:bodyPr/>
                    <a:lstStyle/>
                    <a:p>
                      <a:pPr indent="0" lvl="0" marL="0" rtl="0" algn="l">
                        <a:spcBef>
                          <a:spcPts val="0"/>
                        </a:spcBef>
                        <a:spcAft>
                          <a:spcPts val="0"/>
                        </a:spcAft>
                        <a:buNone/>
                      </a:pPr>
                      <a:r>
                        <a:rPr lang="es"/>
                        <a:t>Before</a:t>
                      </a:r>
                      <a:endParaRPr/>
                    </a:p>
                  </a:txBody>
                  <a:tcPr marT="91425" marB="91425" marR="91425" marL="91425"/>
                </a:tc>
                <a:tc>
                  <a:txBody>
                    <a:bodyPr/>
                    <a:lstStyle/>
                    <a:p>
                      <a:pPr indent="0" lvl="0" marL="0" rtl="0" algn="l">
                        <a:spcBef>
                          <a:spcPts val="0"/>
                        </a:spcBef>
                        <a:spcAft>
                          <a:spcPts val="0"/>
                        </a:spcAft>
                        <a:buNone/>
                      </a:pPr>
                      <a:r>
                        <a:rPr lang="es"/>
                        <a:t>Updated</a:t>
                      </a:r>
                      <a:endParaRPr/>
                    </a:p>
                  </a:txBody>
                  <a:tcPr marT="91425" marB="91425" marR="91425" marL="91425"/>
                </a:tc>
              </a:tr>
              <a:tr h="381000">
                <a:tc>
                  <a:txBody>
                    <a:bodyPr/>
                    <a:lstStyle/>
                    <a:p>
                      <a:pPr indent="0" lvl="0" marL="0" rtl="0" algn="l">
                        <a:spcBef>
                          <a:spcPts val="0"/>
                        </a:spcBef>
                        <a:spcAft>
                          <a:spcPts val="0"/>
                        </a:spcAft>
                        <a:buNone/>
                      </a:pPr>
                      <a:r>
                        <a:rPr lang="es" sz="1300"/>
                        <a:t>Users can find a course or an activity by several data related</a:t>
                      </a:r>
                      <a:r>
                        <a:rPr lang="es" sz="1150">
                          <a:highlight>
                            <a:srgbClr val="FFD966"/>
                          </a:highlight>
                        </a:rPr>
                        <a:t> </a:t>
                      </a:r>
                      <a:endParaRPr/>
                    </a:p>
                  </a:txBody>
                  <a:tcPr marT="91425" marB="91425" marR="91425" marL="91425"/>
                </a:tc>
                <a:tc>
                  <a:txBody>
                    <a:bodyPr/>
                    <a:lstStyle/>
                    <a:p>
                      <a:pPr indent="0" lvl="0" marL="0" rtl="0" algn="l">
                        <a:spcBef>
                          <a:spcPts val="0"/>
                        </a:spcBef>
                        <a:spcAft>
                          <a:spcPts val="0"/>
                        </a:spcAft>
                        <a:buNone/>
                      </a:pPr>
                      <a:r>
                        <a:rPr lang="es" sz="1300"/>
                        <a:t>The </a:t>
                      </a:r>
                      <a:r>
                        <a:rPr lang="es" sz="1300"/>
                        <a:t>search bar</a:t>
                      </a:r>
                      <a:r>
                        <a:rPr lang="es" sz="1300"/>
                        <a:t> will be able to find an activity and/or course by entering any related data</a:t>
                      </a:r>
                      <a:endParaRPr sz="1300"/>
                    </a:p>
                  </a:txBody>
                  <a:tcPr marT="91425" marB="91425" marR="91425" marL="91425"/>
                </a:tc>
              </a:tr>
              <a:tr h="381000">
                <a:tc>
                  <a:txBody>
                    <a:bodyPr/>
                    <a:lstStyle/>
                    <a:p>
                      <a:pPr indent="0" lvl="0" marL="0" rtl="0" algn="l">
                        <a:spcBef>
                          <a:spcPts val="0"/>
                        </a:spcBef>
                        <a:spcAft>
                          <a:spcPts val="0"/>
                        </a:spcAft>
                        <a:buNone/>
                      </a:pPr>
                      <a:r>
                        <a:rPr lang="es" sz="1300"/>
                        <a:t>Users should be able to decide if they want to autosave each </a:t>
                      </a:r>
                      <a:r>
                        <a:rPr lang="es" sz="1300"/>
                        <a:t>video session</a:t>
                      </a:r>
                      <a:r>
                        <a:rPr lang="es" sz="1300"/>
                        <a:t> recorded</a:t>
                      </a:r>
                      <a:endParaRPr/>
                    </a:p>
                  </a:txBody>
                  <a:tcPr marT="91425" marB="91425" marR="91425" marL="91425"/>
                </a:tc>
                <a:tc>
                  <a:txBody>
                    <a:bodyPr/>
                    <a:lstStyle/>
                    <a:p>
                      <a:pPr indent="0" lvl="0" marL="0" rtl="0" algn="l">
                        <a:spcBef>
                          <a:spcPts val="0"/>
                        </a:spcBef>
                        <a:spcAft>
                          <a:spcPts val="0"/>
                        </a:spcAft>
                        <a:buNone/>
                      </a:pPr>
                      <a:r>
                        <a:rPr lang="es" sz="1200"/>
                        <a:t>A user can enter to automatic preconfiguration settings and toggle a button to decide if autosaved video session must be allowed and link to a personal cloud account to store it </a:t>
                      </a:r>
                      <a:endParaRPr sz="1300"/>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8"/>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Traceability Matrix</a:t>
            </a:r>
            <a:endParaRPr sz="2100">
              <a:solidFill>
                <a:srgbClr val="202124"/>
              </a:solidFill>
              <a:highlight>
                <a:srgbClr val="F8F9FA"/>
              </a:highlight>
              <a:latin typeface="Arial"/>
              <a:ea typeface="Arial"/>
              <a:cs typeface="Arial"/>
              <a:sym typeface="Arial"/>
            </a:endParaRPr>
          </a:p>
          <a:p>
            <a:pPr indent="0" lvl="0" marL="0" rtl="0" algn="l">
              <a:spcBef>
                <a:spcPts val="0"/>
              </a:spcBef>
              <a:spcAft>
                <a:spcPts val="0"/>
              </a:spcAft>
              <a:buNone/>
            </a:pPr>
            <a:r>
              <a:t/>
            </a:r>
            <a:endParaRPr/>
          </a:p>
        </p:txBody>
      </p:sp>
      <p:graphicFrame>
        <p:nvGraphicFramePr>
          <p:cNvPr id="163" name="Google Shape;163;p18"/>
          <p:cNvGraphicFramePr/>
          <p:nvPr/>
        </p:nvGraphicFramePr>
        <p:xfrm>
          <a:off x="1577575" y="1497975"/>
          <a:ext cx="3000000" cy="3000000"/>
        </p:xfrm>
        <a:graphic>
          <a:graphicData uri="http://schemas.openxmlformats.org/drawingml/2006/table">
            <a:tbl>
              <a:tblPr>
                <a:noFill/>
                <a:tableStyleId>{C36B1E54-51BA-4627-8BEA-D773D21F3AF0}</a:tableStyleId>
              </a:tblPr>
              <a:tblGrid>
                <a:gridCol w="1125075"/>
                <a:gridCol w="1369375"/>
                <a:gridCol w="1247225"/>
                <a:gridCol w="1247225"/>
                <a:gridCol w="1247225"/>
              </a:tblGrid>
              <a:tr h="392800">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Classification</a:t>
                      </a:r>
                      <a:endParaRPr sz="1100">
                        <a:latin typeface="Calibri"/>
                        <a:ea typeface="Calibri"/>
                        <a:cs typeface="Calibri"/>
                        <a:sym typeface="Calibri"/>
                      </a:endParaRPr>
                    </a:p>
                  </a:txBody>
                  <a:tcPr marT="19050" marB="19050" marR="28575" marL="28575" anchor="b">
                    <a:lnL cap="flat" cmpd="sng" w="9475">
                      <a:solidFill>
                        <a:srgbClr val="CCCCCC"/>
                      </a:solidFill>
                      <a:prstDash val="dot"/>
                      <a:round/>
                      <a:headEnd len="sm" w="sm" type="none"/>
                      <a:tailEnd len="sm" w="sm" type="none"/>
                    </a:lnL>
                    <a:lnR cap="flat" cmpd="sng" w="9475">
                      <a:solidFill>
                        <a:srgbClr val="000000"/>
                      </a:solidFill>
                      <a:prstDash val="dot"/>
                      <a:round/>
                      <a:headEnd len="sm" w="sm" type="none"/>
                      <a:tailEnd len="sm" w="sm" type="none"/>
                    </a:lnR>
                    <a:lnT cap="flat" cmpd="sng" w="9475">
                      <a:solidFill>
                        <a:srgbClr val="CCCCCC"/>
                      </a:solidFill>
                      <a:prstDash val="dot"/>
                      <a:round/>
                      <a:headEnd len="sm" w="sm" type="none"/>
                      <a:tailEnd len="sm" w="sm" type="none"/>
                    </a:lnT>
                    <a:lnB cap="flat" cmpd="sng" w="9475">
                      <a:solidFill>
                        <a:srgbClr val="202124"/>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Requirement</a:t>
                      </a:r>
                      <a:endParaRPr sz="1100">
                        <a:latin typeface="Calibri"/>
                        <a:ea typeface="Calibri"/>
                        <a:cs typeface="Calibri"/>
                        <a:sym typeface="Calibri"/>
                      </a:endParaRPr>
                    </a:p>
                  </a:txBody>
                  <a:tcPr marT="19050" marB="19050" marR="28575" marL="28575" anchor="b">
                    <a:lnL cap="flat" cmpd="sng" w="9475">
                      <a:solidFill>
                        <a:srgbClr val="000000"/>
                      </a:solidFill>
                      <a:prstDash val="dot"/>
                      <a:round/>
                      <a:headEnd len="sm" w="sm" type="none"/>
                      <a:tailEnd len="sm" w="sm" type="none"/>
                    </a:lnL>
                    <a:lnR cap="flat" cmpd="sng" w="9475">
                      <a:solidFill>
                        <a:srgbClr val="000000"/>
                      </a:solidFill>
                      <a:prstDash val="dot"/>
                      <a:round/>
                      <a:headEnd len="sm" w="sm" type="none"/>
                      <a:tailEnd len="sm" w="sm" type="none"/>
                    </a:lnR>
                    <a:lnT cap="flat" cmpd="sng" w="9475">
                      <a:solidFill>
                        <a:srgbClr val="CCCCCC"/>
                      </a:solidFill>
                      <a:prstDash val="dot"/>
                      <a:round/>
                      <a:headEnd len="sm" w="sm" type="none"/>
                      <a:tailEnd len="sm" w="sm" type="none"/>
                    </a:lnT>
                    <a:lnB cap="flat" cmpd="sng" w="9475">
                      <a:solidFill>
                        <a:srgbClr val="202124"/>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R</a:t>
                      </a:r>
                      <a:r>
                        <a:rPr lang="es" sz="1100">
                          <a:latin typeface="Calibri"/>
                          <a:ea typeface="Calibri"/>
                          <a:cs typeface="Calibri"/>
                          <a:sym typeface="Calibri"/>
                        </a:rPr>
                        <a:t>efined requirement</a:t>
                      </a:r>
                      <a:endParaRPr sz="1100">
                        <a:latin typeface="Calibri"/>
                        <a:ea typeface="Calibri"/>
                        <a:cs typeface="Calibri"/>
                        <a:sym typeface="Calibri"/>
                      </a:endParaRPr>
                    </a:p>
                  </a:txBody>
                  <a:tcPr marT="19050" marB="19050" marR="28575" marL="28575" anchor="b">
                    <a:lnL cap="flat" cmpd="sng" w="9475">
                      <a:solidFill>
                        <a:srgbClr val="000000"/>
                      </a:solidFill>
                      <a:prstDash val="dot"/>
                      <a:round/>
                      <a:headEnd len="sm" w="sm" type="none"/>
                      <a:tailEnd len="sm" w="sm" type="none"/>
                    </a:lnL>
                    <a:lnR cap="flat" cmpd="sng" w="9475">
                      <a:solidFill>
                        <a:srgbClr val="000000"/>
                      </a:solidFill>
                      <a:prstDash val="dot"/>
                      <a:round/>
                      <a:headEnd len="sm" w="sm" type="none"/>
                      <a:tailEnd len="sm" w="sm" type="none"/>
                    </a:lnR>
                    <a:lnT cap="flat" cmpd="sng" w="9475">
                      <a:solidFill>
                        <a:srgbClr val="CCCCCC"/>
                      </a:solidFill>
                      <a:prstDash val="dot"/>
                      <a:round/>
                      <a:headEnd len="sm" w="sm" type="none"/>
                      <a:tailEnd len="sm" w="sm" type="none"/>
                    </a:lnT>
                    <a:lnB cap="flat" cmpd="sng" w="9475">
                      <a:solidFill>
                        <a:srgbClr val="000000"/>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Stakeholders</a:t>
                      </a:r>
                      <a:endParaRPr sz="1100">
                        <a:latin typeface="Calibri"/>
                        <a:ea typeface="Calibri"/>
                        <a:cs typeface="Calibri"/>
                        <a:sym typeface="Calibri"/>
                      </a:endParaRPr>
                    </a:p>
                  </a:txBody>
                  <a:tcPr marT="19050" marB="19050" marR="28575" marL="28575" anchor="b">
                    <a:lnL cap="flat" cmpd="sng" w="9475">
                      <a:solidFill>
                        <a:srgbClr val="000000"/>
                      </a:solidFill>
                      <a:prstDash val="dot"/>
                      <a:round/>
                      <a:headEnd len="sm" w="sm" type="none"/>
                      <a:tailEnd len="sm" w="sm" type="none"/>
                    </a:lnL>
                    <a:lnR cap="flat" cmpd="sng" w="9475">
                      <a:solidFill>
                        <a:srgbClr val="000000"/>
                      </a:solidFill>
                      <a:prstDash val="dot"/>
                      <a:round/>
                      <a:headEnd len="sm" w="sm" type="none"/>
                      <a:tailEnd len="sm" w="sm" type="none"/>
                    </a:lnR>
                    <a:lnT cap="flat" cmpd="sng" w="9475">
                      <a:solidFill>
                        <a:srgbClr val="CCCCCC"/>
                      </a:solidFill>
                      <a:prstDash val="dot"/>
                      <a:round/>
                      <a:headEnd len="sm" w="sm" type="none"/>
                      <a:tailEnd len="sm" w="sm" type="none"/>
                    </a:lnT>
                    <a:lnB cap="flat" cmpd="sng" w="9475">
                      <a:solidFill>
                        <a:srgbClr val="000000"/>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Metrics</a:t>
                      </a:r>
                      <a:endParaRPr sz="1100">
                        <a:latin typeface="Calibri"/>
                        <a:ea typeface="Calibri"/>
                        <a:cs typeface="Calibri"/>
                        <a:sym typeface="Calibri"/>
                      </a:endParaRPr>
                    </a:p>
                  </a:txBody>
                  <a:tcPr marT="19050" marB="19050" marR="28575" marL="28575" anchor="b">
                    <a:lnL cap="flat" cmpd="sng" w="9475">
                      <a:solidFill>
                        <a:srgbClr val="000000"/>
                      </a:solidFill>
                      <a:prstDash val="dot"/>
                      <a:round/>
                      <a:headEnd len="sm" w="sm" type="none"/>
                      <a:tailEnd len="sm" w="sm" type="none"/>
                    </a:lnL>
                    <a:lnR cap="flat" cmpd="sng" w="9475">
                      <a:solidFill>
                        <a:srgbClr val="D9D9D9"/>
                      </a:solidFill>
                      <a:prstDash val="dot"/>
                      <a:round/>
                      <a:headEnd len="sm" w="sm" type="none"/>
                      <a:tailEnd len="sm" w="sm" type="none"/>
                    </a:lnR>
                    <a:lnT cap="flat" cmpd="sng" w="9475">
                      <a:solidFill>
                        <a:srgbClr val="CCCCCC"/>
                      </a:solidFill>
                      <a:prstDash val="dot"/>
                      <a:round/>
                      <a:headEnd len="sm" w="sm" type="none"/>
                      <a:tailEnd len="sm" w="sm" type="none"/>
                    </a:lnT>
                    <a:lnB cap="flat" cmpd="sng" w="9475">
                      <a:solidFill>
                        <a:srgbClr val="000000"/>
                      </a:solidFill>
                      <a:prstDash val="dot"/>
                      <a:round/>
                      <a:headEnd len="sm" w="sm" type="none"/>
                      <a:tailEnd len="sm" w="sm" type="none"/>
                    </a:lnB>
                  </a:tcPr>
                </a:tc>
              </a:tr>
              <a:tr h="1634425">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F</a:t>
                      </a:r>
                      <a:r>
                        <a:rPr lang="es" sz="1100">
                          <a:latin typeface="Calibri"/>
                          <a:ea typeface="Calibri"/>
                          <a:cs typeface="Calibri"/>
                          <a:sym typeface="Calibri"/>
                        </a:rPr>
                        <a:t>unctional</a:t>
                      </a:r>
                      <a:endParaRPr sz="1100">
                        <a:latin typeface="Calibri"/>
                        <a:ea typeface="Calibri"/>
                        <a:cs typeface="Calibri"/>
                        <a:sym typeface="Calibri"/>
                      </a:endParaRPr>
                    </a:p>
                  </a:txBody>
                  <a:tcPr marT="19050" marB="19050" marR="28575" marL="28575" anchor="ctr">
                    <a:lnL cap="flat" cmpd="sng" w="9475">
                      <a:solidFill>
                        <a:srgbClr val="CCCCCC"/>
                      </a:solidFill>
                      <a:prstDash val="dot"/>
                      <a:round/>
                      <a:headEnd len="sm" w="sm" type="none"/>
                      <a:tailEnd len="sm" w="sm" type="none"/>
                    </a:lnL>
                    <a:lnR cap="flat" cmpd="sng" w="9475">
                      <a:solidFill>
                        <a:srgbClr val="000000"/>
                      </a:solidFill>
                      <a:prstDash val="dot"/>
                      <a:round/>
                      <a:headEnd len="sm" w="sm" type="none"/>
                      <a:tailEnd len="sm" w="sm" type="none"/>
                    </a:lnR>
                    <a:lnT cap="flat" cmpd="sng" w="9475">
                      <a:solidFill>
                        <a:srgbClr val="202124"/>
                      </a:solidFill>
                      <a:prstDash val="dot"/>
                      <a:round/>
                      <a:headEnd len="sm" w="sm" type="none"/>
                      <a:tailEnd len="sm" w="sm" type="none"/>
                    </a:lnT>
                    <a:lnB cap="flat" cmpd="sng" w="9475">
                      <a:solidFill>
                        <a:srgbClr val="999999"/>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The student should never </a:t>
                      </a:r>
                      <a:r>
                        <a:rPr lang="es" sz="1100">
                          <a:latin typeface="Calibri"/>
                          <a:ea typeface="Calibri"/>
                          <a:cs typeface="Calibri"/>
                          <a:sym typeface="Calibri"/>
                        </a:rPr>
                        <a:t>disregard</a:t>
                      </a:r>
                      <a:r>
                        <a:rPr lang="es" sz="1100">
                          <a:latin typeface="Calibri"/>
                          <a:ea typeface="Calibri"/>
                          <a:cs typeface="Calibri"/>
                          <a:sym typeface="Calibri"/>
                        </a:rPr>
                        <a:t> an activity, message from professor or update to scheduled delivery in any course</a:t>
                      </a:r>
                      <a:endParaRPr sz="1100">
                        <a:latin typeface="Calibri"/>
                        <a:ea typeface="Calibri"/>
                        <a:cs typeface="Calibri"/>
                        <a:sym typeface="Calibri"/>
                      </a:endParaRPr>
                    </a:p>
                  </a:txBody>
                  <a:tcPr marT="19050" marB="19050" marR="28575" marL="28575" anchor="ctr">
                    <a:lnL cap="flat" cmpd="sng" w="9475">
                      <a:solidFill>
                        <a:srgbClr val="000000"/>
                      </a:solidFill>
                      <a:prstDash val="dot"/>
                      <a:round/>
                      <a:headEnd len="sm" w="sm" type="none"/>
                      <a:tailEnd len="sm" w="sm" type="none"/>
                    </a:lnL>
                    <a:lnR cap="flat" cmpd="sng" w="9475">
                      <a:solidFill>
                        <a:srgbClr val="000000"/>
                      </a:solidFill>
                      <a:prstDash val="dot"/>
                      <a:round/>
                      <a:headEnd len="sm" w="sm" type="none"/>
                      <a:tailEnd len="sm" w="sm" type="none"/>
                    </a:lnR>
                    <a:lnT cap="flat" cmpd="sng" w="9475">
                      <a:solidFill>
                        <a:srgbClr val="202124"/>
                      </a:solidFill>
                      <a:prstDash val="dot"/>
                      <a:round/>
                      <a:headEnd len="sm" w="sm" type="none"/>
                      <a:tailEnd len="sm" w="sm" type="none"/>
                    </a:lnT>
                    <a:lnB cap="flat" cmpd="sng" w="9475">
                      <a:solidFill>
                        <a:srgbClr val="999999"/>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The plugin will send notifications through the browser at 99% of times when internet is available</a:t>
                      </a:r>
                      <a:endParaRPr sz="1100">
                        <a:latin typeface="Calibri"/>
                        <a:ea typeface="Calibri"/>
                        <a:cs typeface="Calibri"/>
                        <a:sym typeface="Calibri"/>
                      </a:endParaRPr>
                    </a:p>
                  </a:txBody>
                  <a:tcPr marT="19050" marB="19050" marR="28575" marL="28575" anchor="ctr">
                    <a:lnL cap="flat" cmpd="sng" w="9475">
                      <a:solidFill>
                        <a:srgbClr val="000000"/>
                      </a:solidFill>
                      <a:prstDash val="dot"/>
                      <a:round/>
                      <a:headEnd len="sm" w="sm" type="none"/>
                      <a:tailEnd len="sm" w="sm" type="none"/>
                    </a:lnL>
                    <a:lnR cap="flat" cmpd="sng" w="9475">
                      <a:solidFill>
                        <a:srgbClr val="000000"/>
                      </a:solidFill>
                      <a:prstDash val="dot"/>
                      <a:round/>
                      <a:headEnd len="sm" w="sm" type="none"/>
                      <a:tailEnd len="sm" w="sm" type="none"/>
                    </a:lnR>
                    <a:lnT cap="flat" cmpd="sng" w="9475">
                      <a:solidFill>
                        <a:srgbClr val="000000"/>
                      </a:solidFill>
                      <a:prstDash val="dot"/>
                      <a:round/>
                      <a:headEnd len="sm" w="sm" type="none"/>
                      <a:tailEnd len="sm" w="sm" type="none"/>
                    </a:lnT>
                    <a:lnB cap="flat" cmpd="sng" w="9475">
                      <a:solidFill>
                        <a:srgbClr val="999999"/>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System</a:t>
                      </a:r>
                      <a:endParaRPr sz="1100">
                        <a:latin typeface="Calibri"/>
                        <a:ea typeface="Calibri"/>
                        <a:cs typeface="Calibri"/>
                        <a:sym typeface="Calibri"/>
                      </a:endParaRPr>
                    </a:p>
                  </a:txBody>
                  <a:tcPr marT="19050" marB="19050" marR="28575" marL="28575" anchor="ctr">
                    <a:lnL cap="flat" cmpd="sng" w="9475">
                      <a:solidFill>
                        <a:srgbClr val="000000"/>
                      </a:solidFill>
                      <a:prstDash val="dot"/>
                      <a:round/>
                      <a:headEnd len="sm" w="sm" type="none"/>
                      <a:tailEnd len="sm" w="sm" type="none"/>
                    </a:lnL>
                    <a:lnR cap="flat" cmpd="sng" w="9475">
                      <a:solidFill>
                        <a:srgbClr val="202124"/>
                      </a:solidFill>
                      <a:prstDash val="dot"/>
                      <a:round/>
                      <a:headEnd len="sm" w="sm" type="none"/>
                      <a:tailEnd len="sm" w="sm" type="none"/>
                    </a:lnR>
                    <a:lnT cap="flat" cmpd="sng" w="9475">
                      <a:solidFill>
                        <a:srgbClr val="000000"/>
                      </a:solidFill>
                      <a:prstDash val="dot"/>
                      <a:round/>
                      <a:headEnd len="sm" w="sm" type="none"/>
                      <a:tailEnd len="sm" w="sm" type="none"/>
                    </a:lnT>
                    <a:lnB cap="flat" cmpd="sng" w="9475">
                      <a:solidFill>
                        <a:srgbClr val="999999"/>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M</a:t>
                      </a:r>
                      <a:r>
                        <a:rPr lang="es" sz="1100">
                          <a:latin typeface="Calibri"/>
                          <a:ea typeface="Calibri"/>
                          <a:cs typeface="Calibri"/>
                          <a:sym typeface="Calibri"/>
                        </a:rPr>
                        <a:t>ean of number of events completed </a:t>
                      </a:r>
                      <a:r>
                        <a:rPr lang="es" sz="1100">
                          <a:latin typeface="Calibri"/>
                          <a:ea typeface="Calibri"/>
                          <a:cs typeface="Calibri"/>
                          <a:sym typeface="Calibri"/>
                        </a:rPr>
                        <a:t>accurately</a:t>
                      </a:r>
                      <a:endParaRPr sz="1100">
                        <a:latin typeface="Calibri"/>
                        <a:ea typeface="Calibri"/>
                        <a:cs typeface="Calibri"/>
                        <a:sym typeface="Calibri"/>
                      </a:endParaRPr>
                    </a:p>
                  </a:txBody>
                  <a:tcPr marT="19050" marB="19050" marR="28575" marL="28575" anchor="ctr">
                    <a:lnL cap="flat" cmpd="sng" w="9475">
                      <a:solidFill>
                        <a:srgbClr val="202124"/>
                      </a:solidFill>
                      <a:prstDash val="dot"/>
                      <a:round/>
                      <a:headEnd len="sm" w="sm" type="none"/>
                      <a:tailEnd len="sm" w="sm" type="none"/>
                    </a:lnL>
                    <a:lnR cap="flat" cmpd="sng" w="9475">
                      <a:solidFill>
                        <a:srgbClr val="D9D9D9"/>
                      </a:solidFill>
                      <a:prstDash val="dot"/>
                      <a:round/>
                      <a:headEnd len="sm" w="sm" type="none"/>
                      <a:tailEnd len="sm" w="sm" type="none"/>
                    </a:lnR>
                    <a:lnT cap="flat" cmpd="sng" w="9475">
                      <a:solidFill>
                        <a:srgbClr val="000000"/>
                      </a:solidFill>
                      <a:prstDash val="dot"/>
                      <a:round/>
                      <a:headEnd len="sm" w="sm" type="none"/>
                      <a:tailEnd len="sm" w="sm" type="none"/>
                    </a:lnT>
                    <a:lnB cap="flat" cmpd="sng" w="9475">
                      <a:solidFill>
                        <a:srgbClr val="999999"/>
                      </a:solidFill>
                      <a:prstDash val="dot"/>
                      <a:round/>
                      <a:headEnd len="sm" w="sm" type="none"/>
                      <a:tailEnd len="sm" w="sm" type="none"/>
                    </a:lnB>
                  </a:tcPr>
                </a:tc>
              </a:tr>
              <a:tr h="1071900">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Easy of use</a:t>
                      </a:r>
                      <a:endParaRPr sz="1100">
                        <a:latin typeface="Calibri"/>
                        <a:ea typeface="Calibri"/>
                        <a:cs typeface="Calibri"/>
                        <a:sym typeface="Calibri"/>
                      </a:endParaRPr>
                    </a:p>
                  </a:txBody>
                  <a:tcPr marT="19050" marB="19050" marR="28575" marL="28575" anchor="ctr">
                    <a:lnL cap="flat" cmpd="sng" w="9475">
                      <a:solidFill>
                        <a:srgbClr val="CCCCCC"/>
                      </a:solidFill>
                      <a:prstDash val="dot"/>
                      <a:round/>
                      <a:headEnd len="sm" w="sm" type="none"/>
                      <a:tailEnd len="sm" w="sm" type="none"/>
                    </a:lnL>
                    <a:lnR cap="flat" cmpd="sng" w="9475">
                      <a:solidFill>
                        <a:srgbClr val="000000"/>
                      </a:solidFill>
                      <a:prstDash val="dot"/>
                      <a:round/>
                      <a:headEnd len="sm" w="sm" type="none"/>
                      <a:tailEnd len="sm" w="sm" type="none"/>
                    </a:lnR>
                    <a:lnT cap="flat" cmpd="sng" w="9475">
                      <a:solidFill>
                        <a:srgbClr val="999999"/>
                      </a:solidFill>
                      <a:prstDash val="dot"/>
                      <a:round/>
                      <a:headEnd len="sm" w="sm" type="none"/>
                      <a:tailEnd len="sm" w="sm" type="none"/>
                    </a:lnT>
                    <a:lnB cap="flat" cmpd="sng" w="9475">
                      <a:solidFill>
                        <a:srgbClr val="CCCCCC"/>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It should be easy for user to refer to its current notifications</a:t>
                      </a:r>
                      <a:endParaRPr sz="1100">
                        <a:latin typeface="Calibri"/>
                        <a:ea typeface="Calibri"/>
                        <a:cs typeface="Calibri"/>
                        <a:sym typeface="Calibri"/>
                      </a:endParaRPr>
                    </a:p>
                  </a:txBody>
                  <a:tcPr marT="19050" marB="19050" marR="28575" marL="28575" anchor="ctr">
                    <a:lnL cap="flat" cmpd="sng" w="9475">
                      <a:solidFill>
                        <a:srgbClr val="000000"/>
                      </a:solidFill>
                      <a:prstDash val="dot"/>
                      <a:round/>
                      <a:headEnd len="sm" w="sm" type="none"/>
                      <a:tailEnd len="sm" w="sm" type="none"/>
                    </a:lnL>
                    <a:lnR cap="flat" cmpd="sng" w="9475">
                      <a:solidFill>
                        <a:srgbClr val="000000"/>
                      </a:solidFill>
                      <a:prstDash val="dot"/>
                      <a:round/>
                      <a:headEnd len="sm" w="sm" type="none"/>
                      <a:tailEnd len="sm" w="sm" type="none"/>
                    </a:lnR>
                    <a:lnT cap="flat" cmpd="sng" w="9475">
                      <a:solidFill>
                        <a:srgbClr val="999999"/>
                      </a:solidFill>
                      <a:prstDash val="dot"/>
                      <a:round/>
                      <a:headEnd len="sm" w="sm" type="none"/>
                      <a:tailEnd len="sm" w="sm" type="none"/>
                    </a:lnT>
                    <a:lnB cap="flat" cmpd="sng" w="9475">
                      <a:solidFill>
                        <a:srgbClr val="CCCCCC"/>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Clicking the notification will send the user to the corresponding platform</a:t>
                      </a:r>
                      <a:endParaRPr sz="1100">
                        <a:latin typeface="Calibri"/>
                        <a:ea typeface="Calibri"/>
                        <a:cs typeface="Calibri"/>
                        <a:sym typeface="Calibri"/>
                      </a:endParaRPr>
                    </a:p>
                  </a:txBody>
                  <a:tcPr marT="19050" marB="19050" marR="28575" marL="28575" anchor="ctr">
                    <a:lnL cap="flat" cmpd="sng" w="9475">
                      <a:solidFill>
                        <a:srgbClr val="000000"/>
                      </a:solidFill>
                      <a:prstDash val="dot"/>
                      <a:round/>
                      <a:headEnd len="sm" w="sm" type="none"/>
                      <a:tailEnd len="sm" w="sm" type="none"/>
                    </a:lnL>
                    <a:lnR cap="flat" cmpd="sng" w="9475">
                      <a:solidFill>
                        <a:srgbClr val="000000"/>
                      </a:solidFill>
                      <a:prstDash val="dot"/>
                      <a:round/>
                      <a:headEnd len="sm" w="sm" type="none"/>
                      <a:tailEnd len="sm" w="sm" type="none"/>
                    </a:lnR>
                    <a:lnT cap="flat" cmpd="sng" w="9475">
                      <a:solidFill>
                        <a:srgbClr val="999999"/>
                      </a:solidFill>
                      <a:prstDash val="dot"/>
                      <a:round/>
                      <a:headEnd len="sm" w="sm" type="none"/>
                      <a:tailEnd len="sm" w="sm" type="none"/>
                    </a:lnT>
                    <a:lnB cap="flat" cmpd="sng" w="9475">
                      <a:solidFill>
                        <a:srgbClr val="CCCCCC"/>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Student, professor</a:t>
                      </a:r>
                      <a:endParaRPr sz="1100">
                        <a:latin typeface="Calibri"/>
                        <a:ea typeface="Calibri"/>
                        <a:cs typeface="Calibri"/>
                        <a:sym typeface="Calibri"/>
                      </a:endParaRPr>
                    </a:p>
                  </a:txBody>
                  <a:tcPr marT="19050" marB="19050" marR="28575" marL="28575" anchor="ctr">
                    <a:lnL cap="flat" cmpd="sng" w="9475">
                      <a:solidFill>
                        <a:srgbClr val="000000"/>
                      </a:solidFill>
                      <a:prstDash val="dot"/>
                      <a:round/>
                      <a:headEnd len="sm" w="sm" type="none"/>
                      <a:tailEnd len="sm" w="sm" type="none"/>
                    </a:lnL>
                    <a:lnR cap="flat" cmpd="sng" w="9475">
                      <a:solidFill>
                        <a:srgbClr val="202124"/>
                      </a:solidFill>
                      <a:prstDash val="dot"/>
                      <a:round/>
                      <a:headEnd len="sm" w="sm" type="none"/>
                      <a:tailEnd len="sm" w="sm" type="none"/>
                    </a:lnR>
                    <a:lnT cap="flat" cmpd="sng" w="9475">
                      <a:solidFill>
                        <a:srgbClr val="999999"/>
                      </a:solidFill>
                      <a:prstDash val="dot"/>
                      <a:round/>
                      <a:headEnd len="sm" w="sm" type="none"/>
                      <a:tailEnd len="sm" w="sm" type="none"/>
                    </a:lnT>
                    <a:lnB cap="flat" cmpd="sng" w="9475">
                      <a:solidFill>
                        <a:srgbClr val="CCCCCC"/>
                      </a:solidFill>
                      <a:prstDash val="dot"/>
                      <a:round/>
                      <a:headEnd len="sm" w="sm" type="none"/>
                      <a:tailEnd len="sm" w="sm" type="none"/>
                    </a:lnB>
                  </a:tcPr>
                </a:tc>
                <a:tc>
                  <a:txBody>
                    <a:bodyPr/>
                    <a:lstStyle/>
                    <a:p>
                      <a:pPr indent="0" lvl="0" marL="0" rtl="0" algn="l">
                        <a:lnSpc>
                          <a:spcPct val="115000"/>
                        </a:lnSpc>
                        <a:spcBef>
                          <a:spcPts val="0"/>
                        </a:spcBef>
                        <a:spcAft>
                          <a:spcPts val="0"/>
                        </a:spcAft>
                        <a:buNone/>
                      </a:pPr>
                      <a:r>
                        <a:rPr lang="es" sz="1100">
                          <a:latin typeface="Calibri"/>
                          <a:ea typeface="Calibri"/>
                          <a:cs typeface="Calibri"/>
                          <a:sym typeface="Calibri"/>
                        </a:rPr>
                        <a:t>M</a:t>
                      </a:r>
                      <a:r>
                        <a:rPr lang="es" sz="1100">
                          <a:latin typeface="Calibri"/>
                          <a:ea typeface="Calibri"/>
                          <a:cs typeface="Calibri"/>
                          <a:sym typeface="Calibri"/>
                        </a:rPr>
                        <a:t>ean of number of events completed </a:t>
                      </a:r>
                      <a:r>
                        <a:rPr lang="es" sz="1100">
                          <a:latin typeface="Calibri"/>
                          <a:ea typeface="Calibri"/>
                          <a:cs typeface="Calibri"/>
                          <a:sym typeface="Calibri"/>
                        </a:rPr>
                        <a:t>accurately</a:t>
                      </a:r>
                      <a:endParaRPr sz="1100">
                        <a:latin typeface="Calibri"/>
                        <a:ea typeface="Calibri"/>
                        <a:cs typeface="Calibri"/>
                        <a:sym typeface="Calibri"/>
                      </a:endParaRPr>
                    </a:p>
                  </a:txBody>
                  <a:tcPr marT="19050" marB="19050" marR="28575" marL="28575" anchor="ctr">
                    <a:lnL cap="flat" cmpd="sng" w="9475">
                      <a:solidFill>
                        <a:srgbClr val="202124"/>
                      </a:solidFill>
                      <a:prstDash val="dot"/>
                      <a:round/>
                      <a:headEnd len="sm" w="sm" type="none"/>
                      <a:tailEnd len="sm" w="sm" type="none"/>
                    </a:lnL>
                    <a:lnR cap="flat" cmpd="sng" w="9475">
                      <a:solidFill>
                        <a:srgbClr val="D9D9D9"/>
                      </a:solidFill>
                      <a:prstDash val="dot"/>
                      <a:round/>
                      <a:headEnd len="sm" w="sm" type="none"/>
                      <a:tailEnd len="sm" w="sm" type="none"/>
                    </a:lnR>
                    <a:lnT cap="flat" cmpd="sng" w="9475">
                      <a:solidFill>
                        <a:srgbClr val="999999"/>
                      </a:solidFill>
                      <a:prstDash val="dot"/>
                      <a:round/>
                      <a:headEnd len="sm" w="sm" type="none"/>
                      <a:tailEnd len="sm" w="sm" type="none"/>
                    </a:lnT>
                    <a:lnB cap="flat" cmpd="sng" w="9475">
                      <a:solidFill>
                        <a:srgbClr val="CCCCCC"/>
                      </a:solidFill>
                      <a:prstDash val="dot"/>
                      <a:round/>
                      <a:headEnd len="sm" w="sm" type="none"/>
                      <a:tailEnd len="sm" w="sm" type="none"/>
                    </a:lnB>
                  </a:tcPr>
                </a:tc>
              </a:tr>
            </a:tbl>
          </a:graphicData>
        </a:graphic>
      </p:graphicFrame>
      <p:sp>
        <p:nvSpPr>
          <p:cNvPr id="164" name="Google Shape;164;p18"/>
          <p:cNvSpPr txBox="1"/>
          <p:nvPr/>
        </p:nvSpPr>
        <p:spPr>
          <a:xfrm>
            <a:off x="628650" y="4629125"/>
            <a:ext cx="7886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u="sng">
                <a:solidFill>
                  <a:schemeClr val="hlink"/>
                </a:solidFill>
                <a:hlinkClick r:id="rId3"/>
              </a:rPr>
              <a:t>https://docs.google.com/spreadsheets/d/1IaObobQhed-cLKAZ4OU0s4UfHvKVZXb3T6lp04onptc/</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9"/>
          <p:cNvSpPr txBox="1"/>
          <p:nvPr>
            <p:ph idx="1" type="body"/>
          </p:nvPr>
        </p:nvSpPr>
        <p:spPr>
          <a:xfrm>
            <a:off x="1059300" y="4259525"/>
            <a:ext cx="7025400" cy="605100"/>
          </a:xfrm>
          <a:prstGeom prst="rect">
            <a:avLst/>
          </a:prstGeom>
        </p:spPr>
        <p:txBody>
          <a:bodyPr anchorCtr="0" anchor="b" bIns="91425" lIns="91425" spcFirstLastPara="1" rIns="91425" wrap="square" tIns="91425">
            <a:normAutofit fontScale="62500"/>
          </a:bodyPr>
          <a:lstStyle/>
          <a:p>
            <a:pPr indent="0" lvl="0" marL="0" rtl="0" algn="l">
              <a:spcBef>
                <a:spcPts val="0"/>
              </a:spcBef>
              <a:spcAft>
                <a:spcPts val="0"/>
              </a:spcAft>
              <a:buNone/>
            </a:pPr>
            <a:r>
              <a:rPr lang="es" sz="1950" u="sng">
                <a:solidFill>
                  <a:schemeClr val="hlink"/>
                </a:solidFill>
                <a:hlinkClick r:id="rId3"/>
              </a:rPr>
              <a:t>https://docs.google.com/presentation/d/1Y0Jn8EJ_XDSGyxmFziap3lYIuSqZpPro4ba1Rwln3kY/edit#slide=id.p</a:t>
            </a:r>
            <a:endParaRPr sz="1950"/>
          </a:p>
          <a:p>
            <a:pPr indent="0" lvl="0" marL="0" rtl="0" algn="l">
              <a:spcBef>
                <a:spcPts val="0"/>
              </a:spcBef>
              <a:spcAft>
                <a:spcPts val="0"/>
              </a:spcAft>
              <a:buNone/>
            </a:pPr>
            <a:r>
              <a:t/>
            </a:r>
            <a:endParaRPr/>
          </a:p>
        </p:txBody>
      </p:sp>
      <p:pic>
        <p:nvPicPr>
          <p:cNvPr id="170" name="Google Shape;170;p19"/>
          <p:cNvPicPr preferRelativeResize="0"/>
          <p:nvPr/>
        </p:nvPicPr>
        <p:blipFill>
          <a:blip r:embed="rId4">
            <a:alphaModFix/>
          </a:blip>
          <a:stretch>
            <a:fillRect/>
          </a:stretch>
        </p:blipFill>
        <p:spPr>
          <a:xfrm>
            <a:off x="1692299" y="942138"/>
            <a:ext cx="5759398" cy="32592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Usability Requirements</a:t>
            </a:r>
            <a:endParaRPr/>
          </a:p>
        </p:txBody>
      </p:sp>
      <p:sp>
        <p:nvSpPr>
          <p:cNvPr id="176" name="Google Shape;176;p20"/>
          <p:cNvSpPr txBox="1"/>
          <p:nvPr>
            <p:ph idx="1" type="body"/>
          </p:nvPr>
        </p:nvSpPr>
        <p:spPr>
          <a:xfrm>
            <a:off x="819150" y="1990725"/>
            <a:ext cx="7505700" cy="2448000"/>
          </a:xfrm>
          <a:prstGeom prst="rect">
            <a:avLst/>
          </a:prstGeom>
          <a:noFill/>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s" sz="1150">
                <a:solidFill>
                  <a:srgbClr val="000000"/>
                </a:solidFill>
                <a:latin typeface="Arial"/>
                <a:ea typeface="Arial"/>
                <a:cs typeface="Arial"/>
                <a:sym typeface="Arial"/>
              </a:rPr>
              <a:t>Clicking the notification will send the user to the corresponding platform</a:t>
            </a:r>
            <a:endParaRPr sz="1150">
              <a:solidFill>
                <a:srgbClr val="000000"/>
              </a:solidFill>
              <a:latin typeface="Arial"/>
              <a:ea typeface="Arial"/>
              <a:cs typeface="Arial"/>
              <a:sym typeface="Arial"/>
            </a:endParaRPr>
          </a:p>
          <a:p>
            <a:pPr indent="-301625" lvl="0" marL="457200" rtl="0" algn="l">
              <a:spcBef>
                <a:spcPts val="0"/>
              </a:spcBef>
              <a:spcAft>
                <a:spcPts val="0"/>
              </a:spcAft>
              <a:buClr>
                <a:srgbClr val="000000"/>
              </a:buClr>
              <a:buSzPts val="1150"/>
              <a:buFont typeface="Arial"/>
              <a:buChar char="●"/>
            </a:pPr>
            <a:r>
              <a:rPr lang="es" sz="1150">
                <a:solidFill>
                  <a:srgbClr val="000000"/>
                </a:solidFill>
                <a:latin typeface="Arial"/>
                <a:ea typeface="Arial"/>
                <a:cs typeface="Arial"/>
                <a:sym typeface="Arial"/>
              </a:rPr>
              <a:t>The system will have a progress bar in which will be displayed the percentage of activity advance</a:t>
            </a:r>
            <a:endParaRPr sz="1150">
              <a:solidFill>
                <a:srgbClr val="000000"/>
              </a:solidFill>
              <a:latin typeface="Arial"/>
              <a:ea typeface="Arial"/>
              <a:cs typeface="Arial"/>
              <a:sym typeface="Arial"/>
            </a:endParaRPr>
          </a:p>
          <a:p>
            <a:pPr indent="-301625" lvl="0" marL="457200" rtl="0" algn="l">
              <a:spcBef>
                <a:spcPts val="0"/>
              </a:spcBef>
              <a:spcAft>
                <a:spcPts val="0"/>
              </a:spcAft>
              <a:buClr>
                <a:srgbClr val="000000"/>
              </a:buClr>
              <a:buSzPts val="1150"/>
              <a:buFont typeface="Arial"/>
              <a:buChar char="●"/>
            </a:pPr>
            <a:r>
              <a:rPr lang="es" sz="1150">
                <a:solidFill>
                  <a:srgbClr val="000000"/>
                </a:solidFill>
                <a:latin typeface="Arial"/>
                <a:ea typeface="Arial"/>
                <a:cs typeface="Arial"/>
                <a:sym typeface="Arial"/>
              </a:rPr>
              <a:t>The </a:t>
            </a:r>
            <a:r>
              <a:rPr lang="es" sz="1150">
                <a:solidFill>
                  <a:srgbClr val="000000"/>
                </a:solidFill>
                <a:latin typeface="Arial"/>
                <a:ea typeface="Arial"/>
                <a:cs typeface="Arial"/>
                <a:sym typeface="Arial"/>
              </a:rPr>
              <a:t>search bar</a:t>
            </a:r>
            <a:r>
              <a:rPr lang="es" sz="1150">
                <a:solidFill>
                  <a:srgbClr val="000000"/>
                </a:solidFill>
                <a:latin typeface="Arial"/>
                <a:ea typeface="Arial"/>
                <a:cs typeface="Arial"/>
                <a:sym typeface="Arial"/>
              </a:rPr>
              <a:t> will be able to find an activity and/or course by entering any related data</a:t>
            </a:r>
            <a:endParaRPr sz="1150">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1"/>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Low fidelity prototype</a:t>
            </a:r>
            <a:endParaRPr/>
          </a:p>
        </p:txBody>
      </p:sp>
      <p:pic>
        <p:nvPicPr>
          <p:cNvPr id="182" name="Google Shape;182;p21"/>
          <p:cNvPicPr preferRelativeResize="0"/>
          <p:nvPr/>
        </p:nvPicPr>
        <p:blipFill>
          <a:blip r:embed="rId3">
            <a:alphaModFix/>
          </a:blip>
          <a:stretch>
            <a:fillRect/>
          </a:stretch>
        </p:blipFill>
        <p:spPr>
          <a:xfrm>
            <a:off x="1521138" y="304800"/>
            <a:ext cx="6101729" cy="3858699"/>
          </a:xfrm>
          <a:prstGeom prst="rect">
            <a:avLst/>
          </a:prstGeom>
          <a:noFill/>
          <a:ln>
            <a:noFill/>
          </a:ln>
        </p:spPr>
      </p:pic>
      <p:sp>
        <p:nvSpPr>
          <p:cNvPr id="183" name="Google Shape;183;p21"/>
          <p:cNvSpPr txBox="1"/>
          <p:nvPr/>
        </p:nvSpPr>
        <p:spPr>
          <a:xfrm>
            <a:off x="2805425" y="4416575"/>
            <a:ext cx="4937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u="sng">
                <a:solidFill>
                  <a:schemeClr val="hlink"/>
                </a:solidFill>
                <a:hlinkClick r:id="rId4"/>
              </a:rPr>
              <a:t>https://app.uizard.io/prototypes/pbymaYoKwWtR6OWPgavE</a:t>
            </a:r>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